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9" r:id="rId2"/>
    <p:sldId id="271" r:id="rId3"/>
    <p:sldId id="267" r:id="rId4"/>
    <p:sldId id="268" r:id="rId5"/>
    <p:sldId id="294" r:id="rId6"/>
    <p:sldId id="295" r:id="rId7"/>
    <p:sldId id="296" r:id="rId8"/>
    <p:sldId id="293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4720-D903-4981-94EF-4D5199CCD00A}" type="datetimeFigureOut">
              <a:rPr lang="en-ZA" smtClean="0"/>
              <a:t>2014-11-16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34E3-D96C-48AC-B4A1-CF6541A2E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27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0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01F788-5A06-4FA3-8C4A-551554CAB44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E052E2-2A69-4D8B-9835-F47745F9FB87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37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700285-6714-4A07-933C-BA01785B4004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17A020B-A95D-4383-8E31-5F978AC5FBE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38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973EA0-B8FD-4BAB-8598-8DFF26AAA87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8FB526-F7E8-4246-AAA1-F22AD1622311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82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9FF875-12E2-4CE1-B398-60F254D4E86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D583F-D44C-4348-922B-09BA9DFFEB6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7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B10464-64B4-4275-BD09-389A27AAF8F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08665E-C767-404C-BB14-B1CF675209B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4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B503CF4-A079-4924-930B-CF8138CAE4E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C67DE7-88DD-4833-A0F4-98E3CC2CC038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E589E0D-15D1-4288-A510-2DF62FF6090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4F89D1-F6BF-4ED0-B609-336E1DDC1260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23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94C392-1B63-49F7-9AC5-91C23001C40A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088070-0C7A-42D7-8BD0-8299A63D412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7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D7922B-96B4-4A4A-ADA3-207E1785924F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2B0283-3BC4-42AC-B52D-ACD7960D384B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94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3F30C7-B862-44D0-A8E6-C4E897788BA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4762A1-A4F9-44EE-A944-861C546EC9A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20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76808D-E26B-4A3E-88A9-C74FBD5EA99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C91DCB-8486-4EEE-BD45-083809B9D54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3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Backgroun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09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827216" y="2251075"/>
            <a:ext cx="5089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" pitchFamily="-84" charset="0"/>
                <a:ea typeface="ＭＳ Ｐゴシック" pitchFamily="34" charset="-128"/>
              </a:rPr>
              <a:t>DWA CORPORATE IDENTITY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Presented by: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Johan Maree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Deputy Director: Media Production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latin typeface="Gill Sans Light" pitchFamily="-84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Gill Sans Light" pitchFamily="-84" charset="0"/>
                <a:ea typeface="ＭＳ Ｐゴシック" pitchFamily="34" charset="-128"/>
              </a:rPr>
              <a:t>12 December 2012</a:t>
            </a:r>
          </a:p>
        </p:txBody>
      </p:sp>
      <p:pic>
        <p:nvPicPr>
          <p:cNvPr id="13315" name="Picture 1" descr="DWS Slide 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8226" y="1897866"/>
            <a:ext cx="7747503" cy="17543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ECOSYSTEM SERVICES</a:t>
            </a:r>
            <a:endParaRPr lang="en-US" sz="36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3600" dirty="0" smtClean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Greg Huggins</a:t>
            </a:r>
            <a:endParaRPr lang="en-US" sz="36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99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007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MVOTI CONSEQUENCES</a:t>
            </a:r>
            <a:endParaRPr lang="en-ZA" sz="3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746126"/>
            <a:ext cx="5143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smtClean="0">
                <a:latin typeface="Futura Md BT" panose="020B0602020204020303" pitchFamily="34" charset="0"/>
              </a:rPr>
              <a:t>Abundance of some importance fish sp decrease under some scenarios (eg yellow fish).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smtClean="0">
                <a:latin typeface="Futura Md BT" panose="020B0602020204020303" pitchFamily="34" charset="0"/>
              </a:rPr>
              <a:t>Riparian veg: Some increase in abundance in reeds, sedges etc in some scenarios, mostly no 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smtClean="0">
                <a:latin typeface="Futura Md BT" panose="020B0602020204020303" pitchFamily="34" charset="0"/>
              </a:rPr>
              <a:t>WQ: No change except for Sc 3 – potential for disease.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smtClean="0">
                <a:latin typeface="Futura Md BT" panose="020B0602020204020303" pitchFamily="34" charset="0"/>
              </a:rPr>
              <a:t>Geomorph:  Reduced base flows and floods – flood attenuation, improvement of floodplain cultivation, etc – small increase in utilisation</a:t>
            </a:r>
            <a:endParaRPr lang="en-ZA" sz="2400">
              <a:latin typeface="Futura Md BT" panose="020B06020202040203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46126"/>
            <a:ext cx="321945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7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007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CONCLUSIONS</a:t>
            </a:r>
            <a:endParaRPr lang="en-ZA" sz="3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746126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Changes are small at the </a:t>
            </a:r>
            <a:r>
              <a:rPr lang="en-ZA" sz="2400" dirty="0" err="1" smtClean="0">
                <a:latin typeface="Futura Md BT" panose="020B0602020204020303" pitchFamily="34" charset="0"/>
              </a:rPr>
              <a:t>Mkomazi</a:t>
            </a:r>
            <a:r>
              <a:rPr lang="en-ZA" sz="2400" dirty="0" smtClean="0">
                <a:latin typeface="Futura Md BT" panose="020B0602020204020303" pitchFamily="34" charset="0"/>
              </a:rPr>
              <a:t> and negative.  I.e., although the utilisation is important, scenarios have minor impact on 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Utilisation in the </a:t>
            </a:r>
            <a:r>
              <a:rPr lang="en-ZA" sz="2400" dirty="0" err="1" smtClean="0">
                <a:latin typeface="Futura Md BT" panose="020B0602020204020303" pitchFamily="34" charset="0"/>
              </a:rPr>
              <a:t>Mvoti</a:t>
            </a:r>
            <a:r>
              <a:rPr lang="en-ZA" sz="2400" dirty="0" smtClean="0">
                <a:latin typeface="Futura Md BT" panose="020B0602020204020303" pitchFamily="34" charset="0"/>
              </a:rPr>
              <a:t> mostly no change or very small improvements.</a:t>
            </a:r>
          </a:p>
          <a:p>
            <a:endParaRPr lang="en-ZA" sz="2400" dirty="0" smtClean="0"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Weighting must still be included.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Estuary analysis must still be undertaken.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Doubtful whether any significant changes of this estimate.</a:t>
            </a:r>
          </a:p>
        </p:txBody>
      </p:sp>
    </p:spTree>
    <p:extLst>
      <p:ext uri="{BB962C8B-B14F-4D97-AF65-F5344CB8AC3E}">
        <p14:creationId xmlns:p14="http://schemas.microsoft.com/office/powerpoint/2010/main" val="16368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040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Ecological </a:t>
            </a:r>
            <a:r>
              <a:rPr lang="en-ZA" sz="2800" b="1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Goods &amp;</a:t>
            </a:r>
            <a:r>
              <a:rPr lang="en-ZA" sz="2800" b="1" smtClean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 </a:t>
            </a:r>
            <a:r>
              <a:rPr lang="en-ZA" sz="2800" b="1" dirty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Services Attributes </a:t>
            </a:r>
            <a:r>
              <a:rPr lang="en-ZA" sz="2800" b="1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(</a:t>
            </a:r>
            <a:r>
              <a:rPr lang="en-ZA" sz="2800" b="1" smtClean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EGSA)</a:t>
            </a:r>
            <a:endParaRPr lang="en-ZA" sz="2800" b="1" dirty="0">
              <a:solidFill>
                <a:schemeClr val="bg1"/>
              </a:solidFill>
              <a:latin typeface="Futura Md BT" panose="020B0602020204020303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1178"/>
            <a:ext cx="8636000" cy="4958255"/>
          </a:xfrm>
        </p:spPr>
        <p:txBody>
          <a:bodyPr vert="horz" lIns="91440" tIns="45720" rIns="91440" bIns="45720" rtlCol="0">
            <a:noAutofit/>
          </a:bodyPr>
          <a:lstStyle/>
          <a:p>
            <a:pPr marL="4563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600" dirty="0">
                <a:latin typeface="Futura Md BT" panose="020B0602020204020303" pitchFamily="34" charset="0"/>
                <a:cs typeface="Arial" pitchFamily="34" charset="0"/>
              </a:rPr>
              <a:t>EGSA are the goods and services provided by the river (and associated ecological systems) that result in a value being produced for </a:t>
            </a:r>
            <a:r>
              <a:rPr lang="en-ZA" sz="2600" dirty="0" smtClean="0">
                <a:latin typeface="Futura Md BT" panose="020B0602020204020303" pitchFamily="34" charset="0"/>
                <a:cs typeface="Arial" pitchFamily="34" charset="0"/>
              </a:rPr>
              <a:t>consumers.  EGSA are now referred to as </a:t>
            </a:r>
            <a:r>
              <a:rPr lang="en-ZA" sz="2600" b="1" dirty="0" smtClean="0">
                <a:latin typeface="Futura Md BT" panose="020B0602020204020303" pitchFamily="34" charset="0"/>
                <a:cs typeface="Arial" pitchFamily="34" charset="0"/>
              </a:rPr>
              <a:t>Ecosystem Services</a:t>
            </a:r>
            <a:r>
              <a:rPr lang="en-ZA" sz="2600" dirty="0" smtClean="0">
                <a:latin typeface="Futura Md BT" panose="020B0602020204020303" pitchFamily="34" charset="0"/>
                <a:cs typeface="Arial" pitchFamily="34" charset="0"/>
              </a:rPr>
              <a:t>. </a:t>
            </a:r>
            <a:endParaRPr lang="en-ZA" sz="2600" dirty="0">
              <a:latin typeface="Futura Md BT" panose="020B0602020204020303" pitchFamily="34" charset="0"/>
              <a:cs typeface="Arial" pitchFamily="34" charset="0"/>
            </a:endParaRPr>
          </a:p>
          <a:p>
            <a:pPr marL="4563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600" b="1" dirty="0">
                <a:latin typeface="Futura Md BT" panose="020B0602020204020303" pitchFamily="34" charset="0"/>
                <a:cs typeface="Arial" pitchFamily="34" charset="0"/>
              </a:rPr>
              <a:t>Provisioning services </a:t>
            </a:r>
            <a:r>
              <a:rPr lang="en-ZA" sz="2600" dirty="0">
                <a:latin typeface="Futura Md BT" panose="020B0602020204020303" pitchFamily="34" charset="0"/>
                <a:cs typeface="Arial" pitchFamily="34" charset="0"/>
              </a:rPr>
              <a:t>are the most familiar category of benefit, often referred to as ecosystem ‘goods’, such as foods, fuels, fibres, medicine, etc., that are in many cases directly consumed.</a:t>
            </a:r>
          </a:p>
          <a:p>
            <a:pPr marL="4563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600" dirty="0">
                <a:latin typeface="Futura Md BT" panose="020B0602020204020303" pitchFamily="34" charset="0"/>
                <a:cs typeface="Arial" pitchFamily="34" charset="0"/>
              </a:rPr>
              <a:t>Other services include </a:t>
            </a:r>
          </a:p>
          <a:p>
            <a:pPr marL="742050" lvl="1">
              <a:spcBef>
                <a:spcPts val="0"/>
              </a:spcBef>
            </a:pPr>
            <a:r>
              <a:rPr lang="en-ZA" sz="2600" b="1" dirty="0">
                <a:latin typeface="Futura Md BT" panose="020B0602020204020303" pitchFamily="34" charset="0"/>
                <a:cs typeface="Arial" pitchFamily="34" charset="0"/>
              </a:rPr>
              <a:t>cultural services </a:t>
            </a:r>
            <a:r>
              <a:rPr lang="en-ZA" sz="2600" dirty="0">
                <a:latin typeface="Futura Md BT" panose="020B0602020204020303" pitchFamily="34" charset="0"/>
                <a:cs typeface="Arial" pitchFamily="34" charset="0"/>
              </a:rPr>
              <a:t>(ritual use of rivers, aesthetic or historical importance)</a:t>
            </a:r>
          </a:p>
          <a:p>
            <a:pPr marL="742050" lvl="1">
              <a:spcBef>
                <a:spcPts val="0"/>
              </a:spcBef>
            </a:pPr>
            <a:r>
              <a:rPr lang="en-ZA" sz="2600" b="1" dirty="0">
                <a:latin typeface="Futura Md BT" panose="020B0602020204020303" pitchFamily="34" charset="0"/>
                <a:cs typeface="Arial" pitchFamily="34" charset="0"/>
              </a:rPr>
              <a:t>regulating services </a:t>
            </a:r>
            <a:r>
              <a:rPr lang="en-ZA" sz="2600" dirty="0">
                <a:latin typeface="Futura Md BT" panose="020B0602020204020303" pitchFamily="34" charset="0"/>
                <a:cs typeface="Arial" pitchFamily="34" charset="0"/>
              </a:rPr>
              <a:t>(e.g. water quality inputs), and </a:t>
            </a:r>
          </a:p>
          <a:p>
            <a:pPr marL="742050" lvl="1">
              <a:spcBef>
                <a:spcPts val="0"/>
              </a:spcBef>
            </a:pPr>
            <a:r>
              <a:rPr lang="en-ZA" sz="2600" b="1" dirty="0">
                <a:latin typeface="Futura Md BT" panose="020B0602020204020303" pitchFamily="34" charset="0"/>
                <a:cs typeface="Arial" pitchFamily="34" charset="0"/>
              </a:rPr>
              <a:t>supporting services </a:t>
            </a:r>
            <a:r>
              <a:rPr lang="en-ZA" sz="2600" dirty="0">
                <a:latin typeface="Futura Md BT" panose="020B0602020204020303" pitchFamily="34" charset="0"/>
                <a:cs typeface="Arial" pitchFamily="34" charset="0"/>
              </a:rPr>
              <a:t>(e.g. nutrient formation)</a:t>
            </a:r>
          </a:p>
        </p:txBody>
      </p:sp>
    </p:spTree>
    <p:extLst>
      <p:ext uri="{BB962C8B-B14F-4D97-AF65-F5344CB8AC3E}">
        <p14:creationId xmlns:p14="http://schemas.microsoft.com/office/powerpoint/2010/main" val="249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9" y="0"/>
            <a:ext cx="8229600" cy="1143000"/>
          </a:xfrm>
        </p:spPr>
        <p:txBody>
          <a:bodyPr/>
          <a:lstStyle/>
          <a:p>
            <a:r>
              <a:rPr lang="en-ZA" sz="3600" b="1" dirty="0">
                <a:solidFill>
                  <a:schemeClr val="bg1"/>
                </a:solidFill>
                <a:latin typeface="Futura Md BT" panose="020B0602020204020303" pitchFamily="34" charset="0"/>
              </a:rPr>
              <a:t>Socio and Rural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7" y="776237"/>
            <a:ext cx="8229600" cy="4525963"/>
          </a:xfrm>
        </p:spPr>
        <p:txBody>
          <a:bodyPr>
            <a:noAutofit/>
          </a:bodyPr>
          <a:lstStyle/>
          <a:p>
            <a:r>
              <a:rPr lang="en-ZA" sz="2800" dirty="0" smtClean="0">
                <a:latin typeface="Futura Md BT" panose="020B0602020204020303" pitchFamily="34" charset="0"/>
              </a:rPr>
              <a:t>Brief in this study is to look at two separate components (packages)of the overall “Socio-Economics” but to integrate in final analysis.</a:t>
            </a:r>
          </a:p>
          <a:p>
            <a:r>
              <a:rPr lang="en-ZA" sz="2800" dirty="0" smtClean="0">
                <a:latin typeface="Futura Md BT" panose="020B0602020204020303" pitchFamily="34" charset="0"/>
              </a:rPr>
              <a:t>Package 1- Economics linked to market and broader economic parameters </a:t>
            </a:r>
          </a:p>
          <a:p>
            <a:r>
              <a:rPr lang="en-ZA" sz="2800" dirty="0" smtClean="0">
                <a:latin typeface="Futura Md BT" panose="020B0602020204020303" pitchFamily="34" charset="0"/>
              </a:rPr>
              <a:t>Package 2 – Ecosystem Goods and Services/Ecological Goods  and Services Attributes (EGSA), Ecological Infrastructure  = Ecosystem Services</a:t>
            </a:r>
          </a:p>
          <a:p>
            <a:pPr marL="0" indent="0">
              <a:buNone/>
            </a:pPr>
            <a:endParaRPr lang="en-ZA" sz="2800" dirty="0" smtClean="0">
              <a:latin typeface="Futura Md BT" panose="020B0602020204020303" pitchFamily="34" charset="0"/>
            </a:endParaRPr>
          </a:p>
          <a:p>
            <a:endParaRPr lang="en-ZA" sz="28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94" y="0"/>
            <a:ext cx="8229600" cy="1143000"/>
          </a:xfrm>
        </p:spPr>
        <p:txBody>
          <a:bodyPr/>
          <a:lstStyle/>
          <a:p>
            <a:r>
              <a:rPr lang="en-ZA" sz="3600" b="1" dirty="0">
                <a:solidFill>
                  <a:schemeClr val="bg1"/>
                </a:solidFill>
                <a:latin typeface="Futura Md BT" panose="020B0602020204020303" pitchFamily="34" charset="0"/>
              </a:rPr>
              <a:t>Socio and Rural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90602"/>
            <a:ext cx="8229600" cy="4525963"/>
          </a:xfrm>
        </p:spPr>
        <p:txBody>
          <a:bodyPr>
            <a:normAutofit/>
          </a:bodyPr>
          <a:lstStyle/>
          <a:p>
            <a:r>
              <a:rPr lang="en-ZA" sz="2800" dirty="0">
                <a:latin typeface="Futura Md BT" panose="020B0602020204020303" pitchFamily="34" charset="0"/>
              </a:rPr>
              <a:t>Our</a:t>
            </a:r>
            <a:r>
              <a:rPr lang="en-ZA" dirty="0" smtClean="0">
                <a:latin typeface="Futura Md BT" panose="020B0602020204020303" pitchFamily="34" charset="0"/>
              </a:rPr>
              <a:t> approach:</a:t>
            </a:r>
          </a:p>
          <a:p>
            <a:pPr lvl="1"/>
            <a:r>
              <a:rPr lang="en-ZA" dirty="0" smtClean="0">
                <a:latin typeface="Futura Md BT" panose="020B0602020204020303" pitchFamily="34" charset="0"/>
              </a:rPr>
              <a:t>Water abstracted from the river and utilised/value added falls within the ambit </a:t>
            </a:r>
            <a:r>
              <a:rPr lang="en-ZA" smtClean="0">
                <a:latin typeface="Futura Md BT" panose="020B0602020204020303" pitchFamily="34" charset="0"/>
              </a:rPr>
              <a:t>of “economics</a:t>
            </a:r>
            <a:r>
              <a:rPr lang="en-ZA" dirty="0" smtClean="0">
                <a:latin typeface="Futura Md BT" panose="020B0602020204020303" pitchFamily="34" charset="0"/>
              </a:rPr>
              <a:t>”</a:t>
            </a:r>
          </a:p>
          <a:p>
            <a:pPr lvl="1"/>
            <a:r>
              <a:rPr lang="en-ZA" dirty="0" smtClean="0">
                <a:latin typeface="Futura Md BT" panose="020B0602020204020303" pitchFamily="34" charset="0"/>
              </a:rPr>
              <a:t>Water that remains in the river but provides goods/services that </a:t>
            </a:r>
            <a:r>
              <a:rPr lang="en-ZA" dirty="0">
                <a:latin typeface="Futura Md BT" panose="020B0602020204020303" pitchFamily="34" charset="0"/>
              </a:rPr>
              <a:t>generate </a:t>
            </a:r>
            <a:r>
              <a:rPr lang="en-ZA" dirty="0" smtClean="0">
                <a:latin typeface="Futura Md BT" panose="020B0602020204020303" pitchFamily="34" charset="0"/>
              </a:rPr>
              <a:t>value falls </a:t>
            </a:r>
            <a:r>
              <a:rPr lang="en-ZA" dirty="0">
                <a:latin typeface="Futura Md BT" panose="020B0602020204020303" pitchFamily="34" charset="0"/>
              </a:rPr>
              <a:t>within the ambit of  </a:t>
            </a:r>
            <a:r>
              <a:rPr lang="en-ZA" dirty="0" smtClean="0">
                <a:latin typeface="Futura Md BT" panose="020B0602020204020303" pitchFamily="34" charset="0"/>
              </a:rPr>
              <a:t>“Ecosystem Services”</a:t>
            </a:r>
          </a:p>
        </p:txBody>
      </p:sp>
    </p:spTree>
    <p:extLst>
      <p:ext uri="{BB962C8B-B14F-4D97-AF65-F5344CB8AC3E}">
        <p14:creationId xmlns:p14="http://schemas.microsoft.com/office/powerpoint/2010/main" val="14198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8390"/>
            <a:ext cx="4340889" cy="484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smtClean="0">
                <a:latin typeface="Futura Md BT" panose="020B0602020204020303" pitchFamily="34" charset="0"/>
              </a:rPr>
              <a:t>STEP 1</a:t>
            </a:r>
            <a:endParaRPr lang="en-ZA" sz="2400" b="1">
              <a:latin typeface="Futura Md BT" panose="020B06020202040203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2529" y="903092"/>
            <a:ext cx="4340889" cy="4599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smtClean="0">
                <a:latin typeface="Futura Md BT" panose="020B0602020204020303" pitchFamily="34" charset="0"/>
              </a:rPr>
              <a:t>STEP 2</a:t>
            </a:r>
            <a:endParaRPr lang="en-ZA" sz="2400" b="1">
              <a:latin typeface="Futura Md BT" panose="020B06020202040203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85406"/>
            <a:ext cx="4340889" cy="49042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800" dirty="0" smtClean="0"/>
              <a:t>Analyse the site – status quo.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800" dirty="0" smtClean="0"/>
              <a:t>Identify the communities likely to derive benefits from 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800" dirty="0" smtClean="0"/>
              <a:t>List the range of ESS available</a:t>
            </a:r>
            <a:endParaRPr lang="en-ZA" sz="2800" dirty="0"/>
          </a:p>
        </p:txBody>
      </p:sp>
      <p:sp>
        <p:nvSpPr>
          <p:cNvPr id="7" name="Rectangle 6"/>
          <p:cNvSpPr/>
          <p:nvPr/>
        </p:nvSpPr>
        <p:spPr>
          <a:xfrm>
            <a:off x="4682530" y="1585407"/>
            <a:ext cx="4340889" cy="490429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800" dirty="0" smtClean="0"/>
              <a:t>Populate Ecosystem list and generate spreadsheet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901" y="0"/>
            <a:ext cx="8934518" cy="81512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SCENARIO CONSEQUENCES: ASSESSMENT STEPS </a:t>
            </a:r>
            <a:endParaRPr lang="en-ZA" sz="24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901" y="657688"/>
            <a:ext cx="4240405" cy="713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latin typeface="Futura Md BT" panose="020B0602020204020303" pitchFamily="34" charset="0"/>
              </a:rPr>
              <a:t>STEP 3: EVALUATE CHANGE PER SC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901" y="1573751"/>
            <a:ext cx="4240405" cy="502096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400" dirty="0">
                <a:latin typeface="Futura Md BT" panose="020B0602020204020303" pitchFamily="34" charset="0"/>
              </a:rPr>
              <a:t>ID the potential change that each of the key ESS may undergo in </a:t>
            </a:r>
            <a:r>
              <a:rPr lang="en-ZA" sz="2400" dirty="0" smtClean="0">
                <a:latin typeface="Futura Md BT" panose="020B0602020204020303" pitchFamily="34" charset="0"/>
              </a:rPr>
              <a:t>each </a:t>
            </a:r>
            <a:r>
              <a:rPr lang="en-ZA" sz="2400" dirty="0">
                <a:latin typeface="Futura Md BT" panose="020B0602020204020303" pitchFamily="34" charset="0"/>
              </a:rPr>
              <a:t>of the scenarios.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ZA" sz="2400" dirty="0">
                <a:latin typeface="Futura Md BT" panose="020B0602020204020303" pitchFamily="34" charset="0"/>
              </a:rPr>
              <a:t>Change is measured against a base score of 1 </a:t>
            </a:r>
            <a:r>
              <a:rPr lang="en-ZA" sz="2400" dirty="0" smtClean="0">
                <a:latin typeface="Futura Md BT" panose="020B0602020204020303" pitchFamily="34" charset="0"/>
              </a:rPr>
              <a:t>–represents </a:t>
            </a:r>
            <a:r>
              <a:rPr lang="en-ZA" sz="2400" dirty="0">
                <a:latin typeface="Futura Md BT" panose="020B0602020204020303" pitchFamily="34" charset="0"/>
              </a:rPr>
              <a:t>the </a:t>
            </a:r>
            <a:r>
              <a:rPr lang="en-ZA" sz="2400" dirty="0" smtClean="0">
                <a:latin typeface="Futura Md BT" panose="020B0602020204020303" pitchFamily="34" charset="0"/>
              </a:rPr>
              <a:t>current situation.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>
                <a:latin typeface="Futura Md BT" panose="020B0602020204020303" pitchFamily="34" charset="0"/>
              </a:rPr>
              <a:t>The potential change will be noted as a factor, </a:t>
            </a:r>
            <a:r>
              <a:rPr lang="en-ZA" sz="2400" dirty="0" err="1">
                <a:latin typeface="Futura Md BT" panose="020B0602020204020303" pitchFamily="34" charset="0"/>
              </a:rPr>
              <a:t>EG</a:t>
            </a:r>
            <a:r>
              <a:rPr lang="en-ZA" sz="2400" dirty="0">
                <a:latin typeface="Futura Md BT" panose="020B0602020204020303" pitchFamily="34" charset="0"/>
              </a:rPr>
              <a:t>, no change = 1, a 50% increase = 1.5, and a 20% decrease = 0.8</a:t>
            </a:r>
            <a:r>
              <a:rPr lang="en-ZA" sz="2400" dirty="0" smtClean="0">
                <a:latin typeface="Futura Md BT" panose="020B0602020204020303" pitchFamily="34" charset="0"/>
              </a:rPr>
              <a:t>.</a:t>
            </a:r>
            <a:endParaRPr lang="en-ZA" sz="2400" dirty="0">
              <a:latin typeface="Futura Md BT" panose="020B06020202040203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901" y="0"/>
            <a:ext cx="8934518" cy="81512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SCENARIO CONSEQUENCES: ASSESSMENT STEPS </a:t>
            </a:r>
            <a:endParaRPr lang="en-ZA" sz="24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2716" y="700247"/>
            <a:ext cx="4340888" cy="6583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latin typeface="Futura Md BT" panose="020B0602020204020303" pitchFamily="34" charset="0"/>
              </a:rPr>
              <a:t>STEP 4: AGGREGATE THE STEP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2716" y="1573751"/>
            <a:ext cx="4340889" cy="4154993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>
                <a:latin typeface="Futura Md BT" panose="020B0602020204020303" pitchFamily="34" charset="0"/>
              </a:rPr>
              <a:t>Each category rated out of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>
                <a:latin typeface="Futura Md BT" panose="020B0602020204020303" pitchFamily="34" charset="0"/>
              </a:rPr>
              <a:t>Sum the numbers of each service, </a:t>
            </a:r>
            <a:r>
              <a:rPr lang="en-ZA" sz="2400" dirty="0" smtClean="0">
                <a:latin typeface="Futura Md BT" panose="020B0602020204020303" pitchFamily="34" charset="0"/>
              </a:rPr>
              <a:t>divide </a:t>
            </a:r>
            <a:r>
              <a:rPr lang="en-ZA" sz="2400" dirty="0">
                <a:latin typeface="Futura Md BT" panose="020B0602020204020303" pitchFamily="34" charset="0"/>
              </a:rPr>
              <a:t>by number of services, and rate each service out of </a:t>
            </a:r>
            <a:r>
              <a:rPr lang="en-ZA" sz="2400" dirty="0" smtClean="0">
                <a:latin typeface="Futura Md BT" panose="020B0602020204020303" pitchFamily="34" charset="0"/>
              </a:rPr>
              <a:t>1</a:t>
            </a:r>
            <a:endParaRPr lang="en-ZA" sz="24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8901" y="0"/>
            <a:ext cx="8934518" cy="81512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SCENARIO CONSEQUENCES: ASSESSMENT STEPS </a:t>
            </a:r>
            <a:endParaRPr lang="en-ZA" sz="24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991" y="1885959"/>
            <a:ext cx="4340889" cy="439866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Weigh </a:t>
            </a:r>
            <a:r>
              <a:rPr lang="en-ZA" sz="2400" dirty="0">
                <a:latin typeface="Futura Md BT" panose="020B0602020204020303" pitchFamily="34" charset="0"/>
              </a:rPr>
              <a:t>each </a:t>
            </a:r>
            <a:r>
              <a:rPr lang="en-ZA" sz="2400" dirty="0" smtClean="0">
                <a:latin typeface="Futura Md BT" panose="020B0602020204020303" pitchFamily="34" charset="0"/>
              </a:rPr>
              <a:t>category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 Category </a:t>
            </a:r>
            <a:r>
              <a:rPr lang="en-ZA" sz="2400" dirty="0">
                <a:latin typeface="Futura Md BT" panose="020B0602020204020303" pitchFamily="34" charset="0"/>
              </a:rPr>
              <a:t>weight is normalised to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>
                <a:latin typeface="Futura Md BT" panose="020B0602020204020303" pitchFamily="34" charset="0"/>
              </a:rPr>
              <a:t>E.g. all services equal weight then Provisioning = 0.25,  Regulating = 0.25, Cultural = 0.25, Supporting = 0.25.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410" y="957051"/>
            <a:ext cx="4340889" cy="76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 smtClean="0">
                <a:latin typeface="Futura Md BT" panose="020B0602020204020303" pitchFamily="34" charset="0"/>
              </a:rPr>
              <a:t>STEP  5 WEIGHTING</a:t>
            </a:r>
            <a:endParaRPr lang="en-ZA" sz="2400" b="1" dirty="0">
              <a:latin typeface="Futura Md BT" panose="020B06020202040203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595" y="957051"/>
            <a:ext cx="4240405" cy="76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smtClean="0">
                <a:latin typeface="Futura Md BT" panose="020B0602020204020303" pitchFamily="34" charset="0"/>
              </a:rPr>
              <a:t>STEP 6 REACH WEIGHTING</a:t>
            </a:r>
            <a:endParaRPr lang="en-ZA" sz="2300" b="1">
              <a:latin typeface="Futura Md BT" panose="020B06020202040203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3595" y="1908274"/>
            <a:ext cx="4240405" cy="4398666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>
                <a:latin typeface="Futura Md BT" panose="020B0602020204020303" pitchFamily="34" charset="0"/>
              </a:rPr>
              <a:t>The SCI score generated as first steps in determine reach importance revisited.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>
                <a:latin typeface="Futura Md BT" panose="020B0602020204020303" pitchFamily="34" charset="0"/>
              </a:rPr>
              <a:t>Score out of 5 -  acts as weighting </a:t>
            </a:r>
            <a:r>
              <a:rPr lang="en-ZA" sz="2400" smtClean="0">
                <a:latin typeface="Futura Md BT" panose="020B0602020204020303" pitchFamily="34" charset="0"/>
              </a:rPr>
              <a:t> - normalised </a:t>
            </a:r>
            <a:r>
              <a:rPr lang="en-ZA" sz="2400">
                <a:latin typeface="Futura Md BT" panose="020B0602020204020303" pitchFamily="34" charset="0"/>
              </a:rPr>
              <a:t>back to a score of “1”  </a:t>
            </a:r>
          </a:p>
        </p:txBody>
      </p:sp>
    </p:spTree>
    <p:extLst>
      <p:ext uri="{BB962C8B-B14F-4D97-AF65-F5344CB8AC3E}">
        <p14:creationId xmlns:p14="http://schemas.microsoft.com/office/powerpoint/2010/main" val="3467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Results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053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007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MKOMAZI CONSEQUENCES</a:t>
            </a:r>
            <a:endParaRPr lang="en-ZA" sz="3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90563"/>
            <a:ext cx="5143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Abundance of some importance fish </a:t>
            </a:r>
            <a:r>
              <a:rPr lang="en-ZA" sz="2400" dirty="0" err="1" smtClean="0">
                <a:latin typeface="Futura Md BT" panose="020B0602020204020303" pitchFamily="34" charset="0"/>
              </a:rPr>
              <a:t>sp</a:t>
            </a:r>
            <a:r>
              <a:rPr lang="en-ZA" sz="2400" dirty="0" smtClean="0">
                <a:latin typeface="Futura Md BT" panose="020B0602020204020303" pitchFamily="34" charset="0"/>
              </a:rPr>
              <a:t> decrease under some scenarios (</a:t>
            </a:r>
            <a:r>
              <a:rPr lang="en-ZA" sz="2400" dirty="0" err="1" smtClean="0">
                <a:latin typeface="Futura Md BT" panose="020B0602020204020303" pitchFamily="34" charset="0"/>
              </a:rPr>
              <a:t>eg</a:t>
            </a:r>
            <a:r>
              <a:rPr lang="en-ZA" sz="2400" dirty="0" smtClean="0">
                <a:latin typeface="Futura Md BT" panose="020B0602020204020303" pitchFamily="34" charset="0"/>
              </a:rPr>
              <a:t> yellow fish).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Riparian veg: Minor increase in some woodies. Mostly no change in utilisation.  </a:t>
            </a:r>
            <a:r>
              <a:rPr lang="en-ZA" sz="2400" dirty="0" err="1" smtClean="0">
                <a:latin typeface="Futura Md BT" panose="020B0602020204020303" pitchFamily="34" charset="0"/>
              </a:rPr>
              <a:t>Sc</a:t>
            </a:r>
            <a:r>
              <a:rPr lang="en-ZA" sz="2400" dirty="0" smtClean="0">
                <a:latin typeface="Futura Md BT" panose="020B0602020204020303" pitchFamily="34" charset="0"/>
              </a:rPr>
              <a:t> 2 – most impact.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WQ: No change except waste assimilation.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err="1" smtClean="0">
                <a:latin typeface="Futura Md BT" panose="020B0602020204020303" pitchFamily="34" charset="0"/>
              </a:rPr>
              <a:t>Geomorph</a:t>
            </a:r>
            <a:r>
              <a:rPr lang="en-ZA" sz="2400" dirty="0" smtClean="0">
                <a:latin typeface="Futura Md BT" panose="020B0602020204020303" pitchFamily="34" charset="0"/>
              </a:rPr>
              <a:t>:  Mostly no change as river deeply incised with few floodplains.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Futura Md BT" panose="020B0602020204020303" pitchFamily="34" charset="0"/>
              </a:rPr>
              <a:t>Estuary – possible impacts on some </a:t>
            </a:r>
            <a:r>
              <a:rPr lang="en-ZA" sz="2400" dirty="0" err="1" smtClean="0">
                <a:latin typeface="Futura Md BT" panose="020B0602020204020303" pitchFamily="34" charset="0"/>
              </a:rPr>
              <a:t>sc</a:t>
            </a:r>
            <a:r>
              <a:rPr lang="en-ZA" sz="2400" dirty="0" smtClean="0">
                <a:latin typeface="Futura Md BT" panose="020B0602020204020303" pitchFamily="34" charset="0"/>
              </a:rPr>
              <a:t>, especially 2, related to water quality, recreation, fishing</a:t>
            </a:r>
            <a:endParaRPr lang="en-ZA" sz="2400" dirty="0">
              <a:latin typeface="Futura Md BT" panose="020B06020202040203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0" y="690563"/>
            <a:ext cx="359092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1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668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Aharoni</vt:lpstr>
      <vt:lpstr>Arial</vt:lpstr>
      <vt:lpstr>Calibri</vt:lpstr>
      <vt:lpstr>Futura Md BT</vt:lpstr>
      <vt:lpstr>Gill Sans</vt:lpstr>
      <vt:lpstr>Gill Sans Light</vt:lpstr>
      <vt:lpstr>Wingdings</vt:lpstr>
      <vt:lpstr>Office Theme</vt:lpstr>
      <vt:lpstr>PowerPoint Presentation</vt:lpstr>
      <vt:lpstr>Ecological Goods &amp; Services Attributes (EGSA)</vt:lpstr>
      <vt:lpstr>Socio and Rural Economics</vt:lpstr>
      <vt:lpstr>Socio and Rural Economics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Microsoft account</cp:lastModifiedBy>
  <cp:revision>55</cp:revision>
  <dcterms:created xsi:type="dcterms:W3CDTF">2014-09-14T15:40:53Z</dcterms:created>
  <dcterms:modified xsi:type="dcterms:W3CDTF">2014-11-16T17:10:09Z</dcterms:modified>
</cp:coreProperties>
</file>